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147481186" r:id="rId2"/>
    <p:sldId id="261" r:id="rId3"/>
    <p:sldId id="258" r:id="rId4"/>
    <p:sldId id="264" r:id="rId5"/>
    <p:sldId id="274" r:id="rId6"/>
    <p:sldId id="2147481188" r:id="rId7"/>
    <p:sldId id="2147481187" r:id="rId8"/>
    <p:sldId id="2147481189" r:id="rId9"/>
    <p:sldId id="2147481190" r:id="rId10"/>
    <p:sldId id="265" r:id="rId11"/>
    <p:sldId id="266" r:id="rId12"/>
    <p:sldId id="267" r:id="rId13"/>
    <p:sldId id="272" r:id="rId14"/>
    <p:sldId id="285" r:id="rId15"/>
    <p:sldId id="275" r:id="rId16"/>
    <p:sldId id="279" r:id="rId17"/>
    <p:sldId id="27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/>
    <p:restoredTop sz="94694"/>
  </p:normalViewPr>
  <p:slideViewPr>
    <p:cSldViewPr snapToGrid="0">
      <p:cViewPr varScale="1">
        <p:scale>
          <a:sx n="121" d="100"/>
          <a:sy n="121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3493-0EC6-AA47-94D4-60926109F891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26A4-542B-D14C-832F-D49E276A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purpose you can provision these instance in these places.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773-68E8-0197-400E-9581FF3F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0CDC6-ED8C-0592-DCED-C94EF5F56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BD04-B561-D0D2-3E33-3BA703BE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B752-F407-3E78-395B-0724FC94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8161-AD89-DE28-C330-11BFD85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5B75-F644-AEDA-1603-842C4EDD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1A1BD-7D2A-A244-1AA8-048E1DA9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8B13-DA9F-C4C1-6E67-83470CE4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51E8-63AE-AA47-588F-69F100A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99E3-2A04-305D-1A31-1AD553E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3A643-CDE2-DB7C-2070-CF2F39667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5AD4-2F71-2DED-51AA-9A5E14CA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6FBE-92DF-B7DD-1F60-AFA4328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51A9-43F3-D61D-F9B5-F860A84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A0F70-8D2C-4AF6-C3AC-909BDB8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64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46A7-D68C-02BF-AB29-D108A62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207B-D943-FA2E-97C4-3554580B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7F82-E39A-3EA8-B470-109057B6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3B66-C65E-42F0-8D31-7C7BD878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7D221-2F73-74A5-73B5-001D88C3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8C5-2CDB-D9CD-8807-A80978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28CF-3239-C1CE-A2A2-D534F8C0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26DF-C4EC-A5DA-560C-241D702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763A-7540-B551-DD54-1A051EEA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DA4B-5C38-356B-4D5A-4BE3E1C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8F7-DE93-FE68-7069-ACE54F06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8AD-AC65-DA83-7F60-2566A1563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7E52-B204-5574-9CB9-41B65620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3576-31DF-ECE0-6B17-C0699A5F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7093-2F6E-EAE0-ED64-61D87B6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EC0-8AFC-2AC9-9088-4B7D1D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29E-7A7E-1AF2-7FB0-8B6740CB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B5EA-1683-73D3-7208-DC92573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E894-117D-F6A1-24FA-C30E2125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49FF6-4DDF-D596-DA8F-74C37FACD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A4320-351B-7841-35BA-16D31E02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BC16-3199-44AF-979F-4602CD4B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8906E-B601-FA8F-4653-49E42CA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3CBD-53E1-B1AF-246E-998BEAA0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DA7-3F04-A8E3-5F48-87DC34A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39C2B-91B9-B81B-0130-75E7B215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E3ED-012C-86C5-CB0E-C16059A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92C9-CBA7-637D-11E5-A99C3A07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35410-DD1A-3C5E-E874-85088070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BB7EF-1F66-0291-C6BE-172670D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CF3B-73D9-D78A-8DD7-8A90DD1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E70-23B2-1F7E-D4DD-BC90A703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9BE0-DAA4-3FB0-A83C-2C4C727A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118C4-47CF-D0D9-39F0-90F5327C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F66E-3656-C63D-E5E5-FBEB6D87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7A84-5B24-4D06-788C-D7A834B5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70FE-3947-C64B-1054-B564F6B3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A287-5343-475A-CBB0-DB17F03A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EEB49-EAB7-3BE6-CC03-9333604A2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9DE3-C656-16E2-E1B5-828812DD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72F-8E1A-60A1-42CB-CCD1787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08314-4566-070B-0E16-012C75D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95D9-9B15-019D-64D7-1A1B0683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BC073-969E-DAE1-F14B-91D88E2E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E45E-635E-1F6E-3DCE-5BA8D04E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641-7510-2054-AA03-34B1AF6A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22D1-DACF-DA4E-9F5F-3BC8AB811E3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008-BE89-EF99-6D25-61CFFB4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7FA1-7B72-0B9E-439E-3B263F391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BM Plex Sans SemiBold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extension/watson-discovery-query-openapi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extension/watsonx-openapi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actions/discovery-watsonx-actions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Building Question-Answering with </a:t>
            </a:r>
            <a:r>
              <a:rPr lang="en-US" sz="4400" dirty="0" err="1">
                <a:solidFill>
                  <a:schemeClr val="tx2"/>
                </a:solidFill>
              </a:rPr>
              <a:t>watsonx.ai</a:t>
            </a:r>
            <a:r>
              <a:rPr lang="en-US" sz="4400" dirty="0">
                <a:solidFill>
                  <a:schemeClr val="tx2"/>
                </a:solidFill>
              </a:rPr>
              <a:t>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Assistant,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Discovery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7E4F0-E4FA-09BE-2156-03F5D035883F}"/>
              </a:ext>
            </a:extLst>
          </p:cNvPr>
          <p:cNvSpPr txBox="1"/>
          <p:nvPr/>
        </p:nvSpPr>
        <p:spPr>
          <a:xfrm>
            <a:off x="136515" y="4726292"/>
            <a:ext cx="6180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IBM Plex Sans Medium" panose="020B0503050203000203" pitchFamily="34" charset="0"/>
              </a:rPr>
              <a:t>Dr. </a:t>
            </a:r>
            <a:r>
              <a:rPr lang="en-US" sz="1800" dirty="0" err="1">
                <a:latin typeface="IBM Plex Sans Medium" panose="020B0503050203000203" pitchFamily="34" charset="0"/>
              </a:rPr>
              <a:t>Nirandika</a:t>
            </a:r>
            <a:r>
              <a:rPr lang="en-US" sz="1800" dirty="0">
                <a:latin typeface="IBM Plex Sans Medium" panose="020B0503050203000203" pitchFamily="34" charset="0"/>
              </a:rPr>
              <a:t> </a:t>
            </a:r>
            <a:r>
              <a:rPr lang="en-US" sz="1800" dirty="0" err="1">
                <a:latin typeface="IBM Plex Sans Medium" panose="020B0503050203000203" pitchFamily="34" charset="0"/>
              </a:rPr>
              <a:t>Wanigasekara</a:t>
            </a:r>
            <a:endParaRPr lang="en-US" sz="1800" dirty="0">
              <a:latin typeface="IBM Plex Sans Medium" panose="020B0503050203000203" pitchFamily="34" charset="0"/>
            </a:endParaRPr>
          </a:p>
          <a:p>
            <a:r>
              <a:rPr lang="en-US" dirty="0" err="1">
                <a:latin typeface="IBM Plex Sans Medium" panose="020B0503050203000203" pitchFamily="34" charset="0"/>
              </a:rPr>
              <a:t>Dr.Sherry</a:t>
            </a:r>
            <a:r>
              <a:rPr lang="en-US" dirty="0">
                <a:latin typeface="IBM Plex Sans Medium" panose="020B0503050203000203" pitchFamily="34" charset="0"/>
              </a:rPr>
              <a:t> Yu</a:t>
            </a:r>
          </a:p>
          <a:p>
            <a:r>
              <a:rPr lang="en-US" dirty="0" err="1">
                <a:latin typeface="IBM Plex Sans Medium" panose="020B0503050203000203" pitchFamily="34" charset="0"/>
              </a:rPr>
              <a:t>Kanjinghat</a:t>
            </a:r>
            <a:r>
              <a:rPr lang="en-US" dirty="0">
                <a:latin typeface="IBM Plex Sans Medium" panose="020B0503050203000203" pitchFamily="34" charset="0"/>
              </a:rPr>
              <a:t> </a:t>
            </a:r>
            <a:r>
              <a:rPr lang="en-US" dirty="0" err="1">
                <a:latin typeface="IBM Plex Sans Medium" panose="020B0503050203000203" pitchFamily="34" charset="0"/>
              </a:rPr>
              <a:t>Nijesh</a:t>
            </a:r>
            <a:br>
              <a:rPr lang="en-US" sz="1800" dirty="0">
                <a:latin typeface="IBM Plex Sans Light" panose="020B0403050203000203" pitchFamily="34" charset="0"/>
              </a:rPr>
            </a:br>
            <a:r>
              <a:rPr lang="en-US" sz="1800" dirty="0">
                <a:latin typeface="IBM Plex Sans Light" panose="020B0403050203000203" pitchFamily="34" charset="0"/>
              </a:rPr>
              <a:t>AI Engineer, Client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Add a Custom Extension for Watson Discovery in Watson Assistant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4043927" y="3040469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>
            <a:off x="3784223" y="1690688"/>
            <a:ext cx="292874" cy="24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</a:t>
            </a:r>
            <a:r>
              <a:rPr lang="en-AU" sz="1000" dirty="0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-discovery-query-</a:t>
            </a:r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CDB8C-A1E4-077C-D8AE-E07A347B402D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4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Add a Custom Extension for </a:t>
            </a:r>
            <a:r>
              <a:rPr lang="en-US" dirty="0" err="1"/>
              <a:t>watsonx.ai</a:t>
            </a:r>
            <a:r>
              <a:rPr lang="en-US" dirty="0"/>
              <a:t> in Watson Assistant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 rot="5400000">
            <a:off x="2954892" y="2781819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D45E-E510-D613-E74C-DA9A0215B3F1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81BC4-FD31-F135-81AD-46B9A487EA8A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63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7–  Upload Actions Flows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434BDB-3C20-659E-654B-70D4520165C6}"/>
              </a:ext>
            </a:extLst>
          </p:cNvPr>
          <p:cNvSpPr/>
          <p:nvPr/>
        </p:nvSpPr>
        <p:spPr>
          <a:xfrm>
            <a:off x="3610435" y="2087034"/>
            <a:ext cx="2660892" cy="212082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447575-2369-C6C9-D863-D54A497DE8F3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5BEE2E-46A2-0D0C-BE7C-FC088967F833}"/>
              </a:ext>
            </a:extLst>
          </p:cNvPr>
          <p:cNvSpPr/>
          <p:nvPr/>
        </p:nvSpPr>
        <p:spPr>
          <a:xfrm>
            <a:off x="4346128" y="4720869"/>
            <a:ext cx="3499744" cy="166415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A66E53-3764-B141-F383-52EE408903CA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911F8-8AB9-8DAC-BAE3-528306AE2BB0}"/>
              </a:ext>
            </a:extLst>
          </p:cNvPr>
          <p:cNvGrpSpPr/>
          <p:nvPr/>
        </p:nvGrpSpPr>
        <p:grpSpPr>
          <a:xfrm>
            <a:off x="6881567" y="611915"/>
            <a:ext cx="5230921" cy="601241"/>
            <a:chOff x="6395386" y="258285"/>
            <a:chExt cx="5525151" cy="6012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691216-6B81-5618-01BD-6F8B166DFD9F}"/>
                </a:ext>
              </a:extLst>
            </p:cNvPr>
            <p:cNvSpPr/>
            <p:nvPr/>
          </p:nvSpPr>
          <p:spPr>
            <a:xfrm>
              <a:off x="6395386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F522-9E15-F4A4-2B96-09404DFF6E0B}"/>
                </a:ext>
              </a:extLst>
            </p:cNvPr>
            <p:cNvSpPr txBox="1"/>
            <p:nvPr/>
          </p:nvSpPr>
          <p:spPr>
            <a:xfrm>
              <a:off x="6677484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49C962-692E-83FF-B923-BE698566833B}"/>
                </a:ext>
              </a:extLst>
            </p:cNvPr>
            <p:cNvSpPr/>
            <p:nvPr/>
          </p:nvSpPr>
          <p:spPr>
            <a:xfrm>
              <a:off x="7839757" y="346597"/>
              <a:ext cx="220531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664AC-7473-A46D-9C04-63779386DEE0}"/>
                </a:ext>
              </a:extLst>
            </p:cNvPr>
            <p:cNvSpPr txBox="1"/>
            <p:nvPr/>
          </p:nvSpPr>
          <p:spPr>
            <a:xfrm>
              <a:off x="8060289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EEDF24-4D33-A0E7-0699-6B0561D5088D}"/>
                </a:ext>
              </a:extLst>
            </p:cNvPr>
            <p:cNvSpPr/>
            <p:nvPr/>
          </p:nvSpPr>
          <p:spPr>
            <a:xfrm>
              <a:off x="10068761" y="345246"/>
              <a:ext cx="206238" cy="21196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8B898-BB0E-1097-5D61-FBC65B8D2C19}"/>
                </a:ext>
              </a:extLst>
            </p:cNvPr>
            <p:cNvSpPr txBox="1"/>
            <p:nvPr/>
          </p:nvSpPr>
          <p:spPr>
            <a:xfrm>
              <a:off x="10259505" y="274751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661E0F-152E-F9D6-8EF7-75ACC20E7BD3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64515101-E934-E8EA-AB65-031EBEA9FED8}"/>
              </a:ext>
            </a:extLst>
          </p:cNvPr>
          <p:cNvSpPr/>
          <p:nvPr/>
        </p:nvSpPr>
        <p:spPr>
          <a:xfrm>
            <a:off x="6713955" y="99391"/>
            <a:ext cx="5398533" cy="1183392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13132-D9C5-1BB0-AE8B-346C05B25A3E}"/>
              </a:ext>
            </a:extLst>
          </p:cNvPr>
          <p:cNvSpPr txBox="1"/>
          <p:nvPr/>
        </p:nvSpPr>
        <p:spPr>
          <a:xfrm>
            <a:off x="7824439" y="183008"/>
            <a:ext cx="3221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discovery-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5F136-C3D7-E76F-FC3A-EA1A87E0178C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3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8–Update the Variables (MUST)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E5B7040-AA6F-1D70-F878-2EAF4CF661FD}"/>
              </a:ext>
            </a:extLst>
          </p:cNvPr>
          <p:cNvSpPr/>
          <p:nvPr/>
        </p:nvSpPr>
        <p:spPr>
          <a:xfrm>
            <a:off x="2122851" y="1577715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discovery_project_id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FEA154C-EA33-721B-3890-5928C525F4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85471" y="1734521"/>
            <a:ext cx="2785752" cy="1995067"/>
          </a:xfrm>
          <a:prstGeom prst="bentConnector3">
            <a:avLst>
              <a:gd name="adj1" fmla="val 100663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rminator 12">
            <a:extLst>
              <a:ext uri="{FF2B5EF4-FFF2-40B4-BE49-F238E27FC236}">
                <a16:creationId xmlns:a16="http://schemas.microsoft.com/office/drawing/2014/main" id="{5DA8C7FB-D5C6-CE57-9386-E77D10AFD259}"/>
              </a:ext>
            </a:extLst>
          </p:cNvPr>
          <p:cNvSpPr/>
          <p:nvPr/>
        </p:nvSpPr>
        <p:spPr>
          <a:xfrm>
            <a:off x="2109359" y="1027613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071979" y="1190888"/>
            <a:ext cx="5227988" cy="359225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256A6F-E703-3522-BE6E-3C802AFA7BC0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55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jumping on a beach&#10;&#10;Description automatically generated">
            <a:extLst>
              <a:ext uri="{FF2B5EF4-FFF2-40B4-BE49-F238E27FC236}">
                <a16:creationId xmlns:a16="http://schemas.microsoft.com/office/drawing/2014/main" id="{7254B455-F9D0-3A70-95E1-6E66F587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527403-432F-8455-FA76-6A8EA9AD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IBM Plex Sans" panose="020B0503050203000203" pitchFamily="34" charset="0"/>
              </a:rPr>
              <a:t>RAG Pattern Implemented! Hooray!!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: Variables to Tweak – </a:t>
            </a:r>
            <a:r>
              <a:rPr lang="en-US" dirty="0" err="1"/>
              <a:t>Wationx.ai</a:t>
            </a:r>
            <a:r>
              <a:rPr lang="en-US" dirty="0"/>
              <a:t>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53" idx="3"/>
            <a:endCxn id="16" idx="0"/>
          </p:cNvCxnSpPr>
          <p:nvPr/>
        </p:nvCxnSpPr>
        <p:spPr>
          <a:xfrm>
            <a:off x="4913243" y="1466277"/>
            <a:ext cx="4386724" cy="3316868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3" name="Terminator 52">
            <a:extLst>
              <a:ext uri="{FF2B5EF4-FFF2-40B4-BE49-F238E27FC236}">
                <a16:creationId xmlns:a16="http://schemas.microsoft.com/office/drawing/2014/main" id="{6A10832B-5494-3EBD-A66A-47591C9B96D3}"/>
              </a:ext>
            </a:extLst>
          </p:cNvPr>
          <p:cNvSpPr/>
          <p:nvPr/>
        </p:nvSpPr>
        <p:spPr>
          <a:xfrm>
            <a:off x="1839500" y="876107"/>
            <a:ext cx="3073743" cy="118033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model_id</a:t>
            </a:r>
            <a:r>
              <a:rPr lang="en-AU" sz="11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 </a:t>
            </a: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model_input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model_parameters_temperature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model_parameters_repetition_penalty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model_parameters_max_new_tokens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model_parameters_min_new_tokens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C652C-20A0-2B7A-89D0-6B43B57B05FB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68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: Variables to Tweak – </a:t>
            </a:r>
            <a:r>
              <a:rPr lang="en-US" dirty="0" err="1"/>
              <a:t>Wationx</a:t>
            </a:r>
            <a:r>
              <a:rPr lang="en-US" dirty="0"/>
              <a:t> Discovery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36" name="Terminator 35">
            <a:extLst>
              <a:ext uri="{FF2B5EF4-FFF2-40B4-BE49-F238E27FC236}">
                <a16:creationId xmlns:a16="http://schemas.microsoft.com/office/drawing/2014/main" id="{ADA5995D-FD3E-27BA-F85E-2D9935F3A1F5}"/>
              </a:ext>
            </a:extLst>
          </p:cNvPr>
          <p:cNvSpPr/>
          <p:nvPr/>
        </p:nvSpPr>
        <p:spPr>
          <a:xfrm>
            <a:off x="2548972" y="1614795"/>
            <a:ext cx="114568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query_text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D4E38A2-7A2F-3285-AFC7-A5A6386460DE}"/>
              </a:ext>
            </a:extLst>
          </p:cNvPr>
          <p:cNvCxnSpPr>
            <a:stCxn id="36" idx="3"/>
          </p:cNvCxnSpPr>
          <p:nvPr/>
        </p:nvCxnSpPr>
        <p:spPr>
          <a:xfrm>
            <a:off x="3694661" y="1827873"/>
            <a:ext cx="3019294" cy="1901715"/>
          </a:xfrm>
          <a:prstGeom prst="bentConnector3">
            <a:avLst>
              <a:gd name="adj1" fmla="val 99707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C789EA-5368-DAC3-9FFF-B0F18EEDD1F7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084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Useful Debugging Variables 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3755273-97E9-3100-2980-25F1C1C24410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3861432" y="1106430"/>
            <a:ext cx="5438535" cy="3676715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rminator 28">
            <a:extLst>
              <a:ext uri="{FF2B5EF4-FFF2-40B4-BE49-F238E27FC236}">
                <a16:creationId xmlns:a16="http://schemas.microsoft.com/office/drawing/2014/main" id="{EE45B69F-CC19-C09D-5D51-D2916D2D4D1D}"/>
              </a:ext>
            </a:extLst>
          </p:cNvPr>
          <p:cNvSpPr/>
          <p:nvPr/>
        </p:nvSpPr>
        <p:spPr>
          <a:xfrm>
            <a:off x="1934219" y="1571504"/>
            <a:ext cx="2411914" cy="5143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passages</a:t>
            </a:r>
          </a:p>
          <a:p>
            <a:pPr algn="ctr"/>
            <a:r>
              <a:rPr lang="en-US" sz="1000" dirty="0">
                <a:solidFill>
                  <a:srgbClr val="7030A0"/>
                </a:solidFill>
                <a:latin typeface="IBM Plex Sans Light" panose="020B0403050203000203" pitchFamily="34" charset="0"/>
              </a:rPr>
              <a:t>snippet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662BB976-EC14-ABF3-ECC1-BF947F9A7079}"/>
              </a:ext>
            </a:extLst>
          </p:cNvPr>
          <p:cNvSpPr/>
          <p:nvPr/>
        </p:nvSpPr>
        <p:spPr>
          <a:xfrm>
            <a:off x="2459051" y="853381"/>
            <a:ext cx="1402381" cy="506097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model_response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FEFF341-FABE-B33D-5F58-52F6C44FC63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46133" y="1828679"/>
            <a:ext cx="1337539" cy="1905333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5A370C-805F-9591-ACFF-AC75A705CF9B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406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F2C3-FF01-C684-3B7C-9A9685C5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1D24C-FDD8-1658-C578-E4949C24F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Building Your own Agent Assistant based on the Retrieval-Augmented Generation (RAG) Pattern!</a:t>
            </a:r>
          </a:p>
        </p:txBody>
      </p:sp>
    </p:spTree>
    <p:extLst>
      <p:ext uri="{BB962C8B-B14F-4D97-AF65-F5344CB8AC3E}">
        <p14:creationId xmlns:p14="http://schemas.microsoft.com/office/powerpoint/2010/main" val="305744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Retrieval-Augmented Generation (RAG)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‘</a:t>
            </a:r>
            <a:r>
              <a:rPr lang="en-US" sz="1600" dirty="0" err="1">
                <a:latin typeface="IBM Plex Sans Light" panose="020B0403050203000203" pitchFamily="34" charset="0"/>
              </a:rPr>
              <a:t>Queryable</a:t>
            </a:r>
            <a:r>
              <a:rPr lang="en-US" sz="1600" dirty="0">
                <a:latin typeface="IBM Plex Sans Light" panose="020B0403050203000203" pitchFamily="34" charset="0"/>
              </a:rPr>
              <a:t>’ / Searchable Repo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Chatbot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6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Building Question-Answering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watsonx.ai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Assistant,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Discovery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2904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Architecture Used in the Workshop </a:t>
            </a:r>
            <a:endParaRPr lang="en-US" dirty="0"/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DF3BE3-DF2C-6474-BB95-9BAD0B3966DA}"/>
              </a:ext>
            </a:extLst>
          </p:cNvPr>
          <p:cNvSpPr/>
          <p:nvPr/>
        </p:nvSpPr>
        <p:spPr>
          <a:xfrm>
            <a:off x="2681553" y="1999788"/>
            <a:ext cx="927495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8E5CCB-043B-9C4F-2377-8CBA6D268FB1}"/>
              </a:ext>
            </a:extLst>
          </p:cNvPr>
          <p:cNvSpPr/>
          <p:nvPr/>
        </p:nvSpPr>
        <p:spPr>
          <a:xfrm>
            <a:off x="8879305" y="4644987"/>
            <a:ext cx="111213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049C2-7DA3-6D64-B628-029DDDB8B652}"/>
              </a:ext>
            </a:extLst>
          </p:cNvPr>
          <p:cNvSpPr/>
          <p:nvPr/>
        </p:nvSpPr>
        <p:spPr>
          <a:xfrm>
            <a:off x="4659302" y="4238971"/>
            <a:ext cx="275654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7BA96-8A54-4730-C155-872EFF94926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34558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0 – Indexing Content in Watson Discovery (completed by the workshop coordinator)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4862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Save the Watson Discovery URL and Watson Discovery API key and Watson Discovery Collection 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92AD0-8100-E81D-AFCC-858B63F1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707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Login to IBM Cloud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Go to the Navigation Menu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Select Resource List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Expand AI/Machine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Select your Watson Discovery Service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Go to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Copy and save the API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Copy and save the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Launch Watson Discovery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From the Navigation Menu </a:t>
            </a:r>
            <a:r>
              <a:rPr lang="en-US" sz="2000" dirty="0">
                <a:latin typeface="IBM Plex Sans Light" panose="020B0403050203000203" pitchFamily="34" charset="0"/>
                <a:sym typeface="Wingdings" pitchFamily="2" charset="2"/>
              </a:rPr>
              <a:t> Select Integrate and Deploy  API Information Copy Project ID</a:t>
            </a:r>
            <a:endParaRPr lang="en-US" sz="2000" dirty="0">
              <a:latin typeface="IBM Plex Sans Light" panose="020B040305020300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5AB9D9-C16C-9D0F-1443-7F89E3A6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7499"/>
            <a:ext cx="3976371" cy="22683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0AB147-1793-E91B-49A8-BE0EF446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05" y="3017273"/>
            <a:ext cx="4049160" cy="22995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35134E-71A4-DF71-CF9E-861C8CF46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12"/>
          <a:stretch/>
        </p:blipFill>
        <p:spPr>
          <a:xfrm>
            <a:off x="7548146" y="5128450"/>
            <a:ext cx="2767429" cy="17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9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Save the API key for IBM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92AD0-8100-E81D-AFCC-858B63F1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812"/>
            <a:ext cx="5864258" cy="44141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Retrieve the API key you created for earlier labs and have it ready.</a:t>
            </a:r>
          </a:p>
          <a:p>
            <a:pPr marL="457200" lvl="1" indent="0">
              <a:buNone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If you don’t have an API key follow these instructions.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Go the IBM Cloud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Manage </a:t>
            </a:r>
            <a:r>
              <a:rPr lang="en-US" dirty="0">
                <a:latin typeface="IBM Plex Sans Light" panose="020B0403050203000203" pitchFamily="34" charset="0"/>
                <a:sym typeface="Wingdings" pitchFamily="2" charset="2"/>
              </a:rPr>
              <a:t> Access (IAM)  API keys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Enter a name and description for your API key.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Click Create.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Then, click Show to display the API key. Or, click </a:t>
            </a:r>
            <a:r>
              <a:rPr lang="en-US" sz="2100" dirty="0">
                <a:latin typeface="IBM Plex Sans Light" panose="020B0403050203000203" pitchFamily="34" charset="0"/>
              </a:rPr>
              <a:t>Copy</a:t>
            </a:r>
            <a:r>
              <a:rPr lang="en-US" dirty="0">
                <a:latin typeface="IBM Plex Sans Light" panose="020B0403050203000203" pitchFamily="34" charset="0"/>
              </a:rPr>
              <a:t> to copy and save it for later, or click Download.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D4F3A6-F684-7661-9C27-B9D726C0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90" y="3087932"/>
            <a:ext cx="5230688" cy="30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Launch Your Watson Assistant instance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98EA8-0EC8-EF5F-EBB3-E3F74A265C00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5816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Login to IBM Cloud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Go to the Navigation Menu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Select Resource List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Expand AI/Machine Learning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Select your Watson Assistant Service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Select Launch Watson Assistant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A5FC4B-9935-DBDB-95FE-F532B7C2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1" y="3975830"/>
            <a:ext cx="5581651" cy="23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8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Create a New Chat instance in Watson Assistant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98EA8-0EC8-EF5F-EBB3-E3F74A265C00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5816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40EE-45D5-0502-D6EA-DF407D9F198C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55816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Stay in the Watson Assistant Home Page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Select “Create New” on the top drop down menu.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Give a name for your chat instance “&lt;your-name&gt;-</a:t>
            </a:r>
            <a:r>
              <a:rPr lang="en-US" sz="2000" dirty="0" err="1">
                <a:latin typeface="IBM Plex Sans Light" panose="020B0403050203000203" pitchFamily="34" charset="0"/>
              </a:rPr>
              <a:t>qa</a:t>
            </a:r>
            <a:r>
              <a:rPr lang="en-US" sz="2000" dirty="0">
                <a:latin typeface="IBM Plex Sans Light" panose="020B0403050203000203" pitchFamily="34" charset="0"/>
              </a:rPr>
              <a:t>-chat-demo”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IBM Plex Sans Light" panose="020B0403050203000203" pitchFamily="34" charset="0"/>
              </a:rPr>
              <a:t>Fill in the information.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C9C0F9-53C8-6573-1024-37E321BA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20" y="1027906"/>
            <a:ext cx="4923155" cy="283247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50F088-BE98-9773-6C06-04AEE09E0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53598"/>
            <a:ext cx="5731510" cy="16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3679</TotalTime>
  <Words>1263</Words>
  <Application>Microsoft Macintosh PowerPoint</Application>
  <PresentationFormat>Widescreen</PresentationFormat>
  <Paragraphs>213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IBM Plex Sans</vt:lpstr>
      <vt:lpstr>IBM Plex Sans Light</vt:lpstr>
      <vt:lpstr>IBM Plex Sans Medium</vt:lpstr>
      <vt:lpstr>IBM Plex Sans SemiBold</vt:lpstr>
      <vt:lpstr>Office Theme</vt:lpstr>
      <vt:lpstr>Building Question-Answering with watsonx.ai, watsonx Assistant, watsonx Discovery</vt:lpstr>
      <vt:lpstr>Retrieval-Augmented Generation (RAG)</vt:lpstr>
      <vt:lpstr>Building Question-Answering  with watsonx.ai, watsonx Assistant, watsonx Discovery</vt:lpstr>
      <vt:lpstr>Architecture Used in the Workshop </vt:lpstr>
      <vt:lpstr>Step 0 – Indexing Content in Watson Discovery (completed by the workshop coordinator)</vt:lpstr>
      <vt:lpstr>Step 1: Save the Watson Discovery URL and Watson Discovery API key and Watson Discovery Collection ID </vt:lpstr>
      <vt:lpstr>Step 2: Save the API key for IBM Cloud</vt:lpstr>
      <vt:lpstr>Step 3: Launch Your Watson Assistant instance</vt:lpstr>
      <vt:lpstr>Step 4: Create a New Chat instance in Watson Assistant</vt:lpstr>
      <vt:lpstr>Step 5: Add a Custom Extension for Watson Discovery in Watson Assistant</vt:lpstr>
      <vt:lpstr>Step 6: Add a Custom Extension for watsonx.ai in Watson Assistant</vt:lpstr>
      <vt:lpstr>Step 7–  Upload Actions Flows</vt:lpstr>
      <vt:lpstr>Step 8–Update the Variables (MUST)</vt:lpstr>
      <vt:lpstr>RAG Pattern Implemented! Hooray!!</vt:lpstr>
      <vt:lpstr>Optional : Variables to Tweak – Wationx.ai Related</vt:lpstr>
      <vt:lpstr>Optional : Variables to Tweak – Wationx Discovery Related</vt:lpstr>
      <vt:lpstr>Optional: Useful Debugging Variables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Care Conversational Models with Your Data</dc:title>
  <dc:creator>Nirandika Wanigasekara</dc:creator>
  <cp:lastModifiedBy>Nirandika Wanigasekara</cp:lastModifiedBy>
  <cp:revision>27</cp:revision>
  <dcterms:created xsi:type="dcterms:W3CDTF">2023-08-16T11:06:10Z</dcterms:created>
  <dcterms:modified xsi:type="dcterms:W3CDTF">2023-10-23T08:49:18Z</dcterms:modified>
</cp:coreProperties>
</file>